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31"/>
  </p:notesMasterIdLst>
  <p:sldIdLst>
    <p:sldId id="416" r:id="rId2"/>
    <p:sldId id="417" r:id="rId3"/>
    <p:sldId id="418" r:id="rId4"/>
    <p:sldId id="304" r:id="rId5"/>
    <p:sldId id="415" r:id="rId6"/>
    <p:sldId id="391" r:id="rId7"/>
    <p:sldId id="390" r:id="rId8"/>
    <p:sldId id="389" r:id="rId9"/>
    <p:sldId id="286" r:id="rId10"/>
    <p:sldId id="407" r:id="rId11"/>
    <p:sldId id="408" r:id="rId12"/>
    <p:sldId id="288" r:id="rId13"/>
    <p:sldId id="354" r:id="rId14"/>
    <p:sldId id="409" r:id="rId15"/>
    <p:sldId id="410" r:id="rId16"/>
    <p:sldId id="290" r:id="rId17"/>
    <p:sldId id="361" r:id="rId18"/>
    <p:sldId id="412" r:id="rId19"/>
    <p:sldId id="297" r:id="rId20"/>
    <p:sldId id="411" r:id="rId21"/>
    <p:sldId id="291" r:id="rId22"/>
    <p:sldId id="295" r:id="rId23"/>
    <p:sldId id="300" r:id="rId24"/>
    <p:sldId id="383" r:id="rId25"/>
    <p:sldId id="414" r:id="rId26"/>
    <p:sldId id="323" r:id="rId27"/>
    <p:sldId id="326" r:id="rId28"/>
    <p:sldId id="369" r:id="rId29"/>
    <p:sldId id="419" r:id="rId30"/>
  </p:sldIdLst>
  <p:sldSz cx="9144000" cy="6858000" type="screen4x3"/>
  <p:notesSz cx="6858000" cy="9144000"/>
  <p:defaultTextStyle>
    <a:defPPr>
      <a:defRPr lang="hr-H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B6B"/>
    <a:srgbClr val="E75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5" autoAdjust="0"/>
    <p:restoredTop sz="94660"/>
  </p:normalViewPr>
  <p:slideViewPr>
    <p:cSldViewPr>
      <p:cViewPr varScale="1">
        <p:scale>
          <a:sx n="85" d="100"/>
          <a:sy n="85" d="100"/>
        </p:scale>
        <p:origin x="15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F919817-3A1E-4C0F-B5C7-7CF7787A24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D9A51D6-64E7-42D0-ACBD-DE7EB5A7B3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BCACAB-D46E-485D-ABB8-80E76B749A43}" type="datetimeFigureOut">
              <a:rPr lang="hr-HR"/>
              <a:pPr>
                <a:defRPr/>
              </a:pPr>
              <a:t>20.4.2020.</a:t>
            </a:fld>
            <a:endParaRPr lang="hr-H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1BCFE3C0-75C3-4BC7-A4C6-1C341FD159B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9" name="Rectangle 5">
            <a:extLst>
              <a:ext uri="{FF2B5EF4-FFF2-40B4-BE49-F238E27FC236}">
                <a16:creationId xmlns:a16="http://schemas.microsoft.com/office/drawing/2014/main" id="{0D6F477A-8B01-4816-8BF0-DB92CC5A74E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113670" name="Rectangle 6">
            <a:extLst>
              <a:ext uri="{FF2B5EF4-FFF2-40B4-BE49-F238E27FC236}">
                <a16:creationId xmlns:a16="http://schemas.microsoft.com/office/drawing/2014/main" id="{3AB983F0-9F2D-4CB1-9164-28C9BCEBE81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3671" name="Rectangle 7">
            <a:extLst>
              <a:ext uri="{FF2B5EF4-FFF2-40B4-BE49-F238E27FC236}">
                <a16:creationId xmlns:a16="http://schemas.microsoft.com/office/drawing/2014/main" id="{CB7A1E7F-9E56-4C6B-9F76-04B5E1683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2BFCF14-CABD-4C6E-83D4-33B51860B90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0E2CB8A-A5D6-4ABD-B401-13A161ABF3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6604886-AA62-488B-8076-C4DA041652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altLang="sr-Latn-RS"/>
              <a:t>Owl’s island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030F96CD-648C-4CCF-93BA-7874423DD076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4A58BA81-DBEE-45DE-A8F0-1E8C3E0BEEF9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>
            <a:extLst>
              <a:ext uri="{FF2B5EF4-FFF2-40B4-BE49-F238E27FC236}">
                <a16:creationId xmlns:a16="http://schemas.microsoft.com/office/drawing/2014/main" id="{34FDBA46-A898-4771-985F-58AECE65A2C0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7" name="Rezervirano mjesto datuma 14">
            <a:extLst>
              <a:ext uri="{FF2B5EF4-FFF2-40B4-BE49-F238E27FC236}">
                <a16:creationId xmlns:a16="http://schemas.microsoft.com/office/drawing/2014/main" id="{24DF188E-150E-4842-9247-4062ED4A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15">
            <a:extLst>
              <a:ext uri="{FF2B5EF4-FFF2-40B4-BE49-F238E27FC236}">
                <a16:creationId xmlns:a16="http://schemas.microsoft.com/office/drawing/2014/main" id="{BD941FC7-329E-440F-B4AB-077C1DB1F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7237-B628-4E55-A297-226A1B5BC09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Rezervirano mjesto podnožja 16">
            <a:extLst>
              <a:ext uri="{FF2B5EF4-FFF2-40B4-BE49-F238E27FC236}">
                <a16:creationId xmlns:a16="http://schemas.microsoft.com/office/drawing/2014/main" id="{398F5B9D-F221-49E5-9F5F-36A58C148A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7706556"/>
      </p:ext>
    </p:extLst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23">
            <a:extLst>
              <a:ext uri="{FF2B5EF4-FFF2-40B4-BE49-F238E27FC236}">
                <a16:creationId xmlns:a16="http://schemas.microsoft.com/office/drawing/2014/main" id="{F09E5322-B323-4DBC-BD21-703A49F4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9">
            <a:extLst>
              <a:ext uri="{FF2B5EF4-FFF2-40B4-BE49-F238E27FC236}">
                <a16:creationId xmlns:a16="http://schemas.microsoft.com/office/drawing/2014/main" id="{52625647-1566-44C1-A891-C6EFE9ED2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>
            <a:extLst>
              <a:ext uri="{FF2B5EF4-FFF2-40B4-BE49-F238E27FC236}">
                <a16:creationId xmlns:a16="http://schemas.microsoft.com/office/drawing/2014/main" id="{B9D356E8-070B-427E-B579-2F8409ADA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AF7B6-FBE5-4D0A-8449-E104CE6E427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20363143"/>
      </p:ext>
    </p:extLst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23">
            <a:extLst>
              <a:ext uri="{FF2B5EF4-FFF2-40B4-BE49-F238E27FC236}">
                <a16:creationId xmlns:a16="http://schemas.microsoft.com/office/drawing/2014/main" id="{BA32F3C4-5A54-4BFA-B334-EAA65336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9">
            <a:extLst>
              <a:ext uri="{FF2B5EF4-FFF2-40B4-BE49-F238E27FC236}">
                <a16:creationId xmlns:a16="http://schemas.microsoft.com/office/drawing/2014/main" id="{632AC31F-B914-496B-B31F-C52FD519B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>
            <a:extLst>
              <a:ext uri="{FF2B5EF4-FFF2-40B4-BE49-F238E27FC236}">
                <a16:creationId xmlns:a16="http://schemas.microsoft.com/office/drawing/2014/main" id="{0525B962-C916-4C17-8743-FB90F29C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837F-2EBD-49ED-8C8B-BC4D7CED1F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07989340"/>
      </p:ext>
    </p:extLst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3" name="Rezervirano mjesto datuma 23">
            <a:extLst>
              <a:ext uri="{FF2B5EF4-FFF2-40B4-BE49-F238E27FC236}">
                <a16:creationId xmlns:a16="http://schemas.microsoft.com/office/drawing/2014/main" id="{8483D428-394D-4441-A8D9-51B06E41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podnožja 9">
            <a:extLst>
              <a:ext uri="{FF2B5EF4-FFF2-40B4-BE49-F238E27FC236}">
                <a16:creationId xmlns:a16="http://schemas.microsoft.com/office/drawing/2014/main" id="{7ECE6972-6981-48E3-86C1-EBF0FDCD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21">
            <a:extLst>
              <a:ext uri="{FF2B5EF4-FFF2-40B4-BE49-F238E27FC236}">
                <a16:creationId xmlns:a16="http://schemas.microsoft.com/office/drawing/2014/main" id="{6E8CBA42-A2B4-412C-BE95-A985ABE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6D913-8DB9-4D16-BEAC-092C319CB3F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32710468"/>
      </p:ext>
    </p:extLst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datuma 23">
            <a:extLst>
              <a:ext uri="{FF2B5EF4-FFF2-40B4-BE49-F238E27FC236}">
                <a16:creationId xmlns:a16="http://schemas.microsoft.com/office/drawing/2014/main" id="{9F823C0B-13FD-4B21-A0D9-2FD351EB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D6B7AC51-59FA-41C6-A285-42172EA3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21">
            <a:extLst>
              <a:ext uri="{FF2B5EF4-FFF2-40B4-BE49-F238E27FC236}">
                <a16:creationId xmlns:a16="http://schemas.microsoft.com/office/drawing/2014/main" id="{F51DF26F-B5EF-41B4-A8A9-D3D216C9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921A2-ED09-47A4-B734-D68BA2F820B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52357060"/>
      </p:ext>
    </p:extLst>
  </p:cSld>
  <p:clrMapOvr>
    <a:masterClrMapping/>
  </p:clrMapOvr>
  <p:transition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sadržaj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262188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4648200" y="3862388"/>
            <a:ext cx="4038600" cy="226377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datuma 23">
            <a:extLst>
              <a:ext uri="{FF2B5EF4-FFF2-40B4-BE49-F238E27FC236}">
                <a16:creationId xmlns:a16="http://schemas.microsoft.com/office/drawing/2014/main" id="{58B58BC4-4188-4660-91AD-813CCE68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E6A959F0-0F34-4399-946C-93B19788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21">
            <a:extLst>
              <a:ext uri="{FF2B5EF4-FFF2-40B4-BE49-F238E27FC236}">
                <a16:creationId xmlns:a16="http://schemas.microsoft.com/office/drawing/2014/main" id="{08EF7646-12FC-46AD-85C5-4264A677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C43A7-48B5-4488-8425-C65A10AEEF5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38182123"/>
      </p:ext>
    </p:extLst>
  </p:cSld>
  <p:clrMapOvr>
    <a:masterClrMapping/>
  </p:clrMapOvr>
  <p:transition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slov, dva sadržaja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038600" cy="22621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457200" y="3862388"/>
            <a:ext cx="4038600" cy="226377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3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datuma 23">
            <a:extLst>
              <a:ext uri="{FF2B5EF4-FFF2-40B4-BE49-F238E27FC236}">
                <a16:creationId xmlns:a16="http://schemas.microsoft.com/office/drawing/2014/main" id="{FE860398-F078-4C87-9144-37736A2F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podnožja 9">
            <a:extLst>
              <a:ext uri="{FF2B5EF4-FFF2-40B4-BE49-F238E27FC236}">
                <a16:creationId xmlns:a16="http://schemas.microsoft.com/office/drawing/2014/main" id="{D0C0CA42-9EFF-42AD-BA42-DE0773C7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zervirano mjesto broja slajda 21">
            <a:extLst>
              <a:ext uri="{FF2B5EF4-FFF2-40B4-BE49-F238E27FC236}">
                <a16:creationId xmlns:a16="http://schemas.microsoft.com/office/drawing/2014/main" id="{C33128D1-ECD8-4BBF-8F5B-BC1CF9AB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FFFA2-DEB9-4878-B433-894A4B9CE49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0677022"/>
      </p:ext>
    </p:extLst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Rezervirano mjesto datuma 23">
            <a:extLst>
              <a:ext uri="{FF2B5EF4-FFF2-40B4-BE49-F238E27FC236}">
                <a16:creationId xmlns:a16="http://schemas.microsoft.com/office/drawing/2014/main" id="{6DAFE41D-72A3-4F22-8F8D-1945E83F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podnožja 9">
            <a:extLst>
              <a:ext uri="{FF2B5EF4-FFF2-40B4-BE49-F238E27FC236}">
                <a16:creationId xmlns:a16="http://schemas.microsoft.com/office/drawing/2014/main" id="{F430FB85-217A-4DDF-8F7C-4D8545C4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21">
            <a:extLst>
              <a:ext uri="{FF2B5EF4-FFF2-40B4-BE49-F238E27FC236}">
                <a16:creationId xmlns:a16="http://schemas.microsoft.com/office/drawing/2014/main" id="{0A671A96-031C-42ED-97AA-88677A18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2B0C7-0A7E-4B01-9F37-48B1D0B840E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94180258"/>
      </p:ext>
    </p:extLst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ni poveznik 3">
            <a:extLst>
              <a:ext uri="{FF2B5EF4-FFF2-40B4-BE49-F238E27FC236}">
                <a16:creationId xmlns:a16="http://schemas.microsoft.com/office/drawing/2014/main" id="{1BB3E5B9-67BD-46E6-8F7D-48A549EEFE2C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6581CAD7-4BC1-43F9-B6C2-013CB3E6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58D87CAD-F050-4C38-938F-C298561B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B38500FF-19EC-431D-AE1D-05E1A411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4942-747D-44AA-859B-91C9C2C3573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60968415"/>
      </p:ext>
    </p:extLst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23">
            <a:extLst>
              <a:ext uri="{FF2B5EF4-FFF2-40B4-BE49-F238E27FC236}">
                <a16:creationId xmlns:a16="http://schemas.microsoft.com/office/drawing/2014/main" id="{47BEA0DC-2D22-4F4F-BAD9-02514F55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9">
            <a:extLst>
              <a:ext uri="{FF2B5EF4-FFF2-40B4-BE49-F238E27FC236}">
                <a16:creationId xmlns:a16="http://schemas.microsoft.com/office/drawing/2014/main" id="{CC5A008E-7BB9-4419-B1D8-347D0A38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>
            <a:extLst>
              <a:ext uri="{FF2B5EF4-FFF2-40B4-BE49-F238E27FC236}">
                <a16:creationId xmlns:a16="http://schemas.microsoft.com/office/drawing/2014/main" id="{38C97DFE-2777-4A1A-8ACB-0496DF09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466A2-5C80-4FBD-89B3-B84864671B9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85368563"/>
      </p:ext>
    </p:extLst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6BC0C69D-7708-41B9-B95B-2CE303804F75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B245A32A-5096-43A6-8DAA-B3FC9E43AB5D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DBFF93A-0611-4C9A-94A8-0127C11C6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E8E-C2A2-4DA2-9852-82C0035CA19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0" name="Rezervirano mjesto podnožja 7">
            <a:extLst>
              <a:ext uri="{FF2B5EF4-FFF2-40B4-BE49-F238E27FC236}">
                <a16:creationId xmlns:a16="http://schemas.microsoft.com/office/drawing/2014/main" id="{2AA9524D-8EEB-40EF-B6E1-8D92E86C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Rezervirano mjesto datuma 6">
            <a:extLst>
              <a:ext uri="{FF2B5EF4-FFF2-40B4-BE49-F238E27FC236}">
                <a16:creationId xmlns:a16="http://schemas.microsoft.com/office/drawing/2014/main" id="{856F0994-0C6A-4A06-B247-50DE8036D49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9580178"/>
      </p:ext>
    </p:extLst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3">
            <a:extLst>
              <a:ext uri="{FF2B5EF4-FFF2-40B4-BE49-F238E27FC236}">
                <a16:creationId xmlns:a16="http://schemas.microsoft.com/office/drawing/2014/main" id="{C724B262-873C-4573-A4DC-B5D15D91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podnožja 9">
            <a:extLst>
              <a:ext uri="{FF2B5EF4-FFF2-40B4-BE49-F238E27FC236}">
                <a16:creationId xmlns:a16="http://schemas.microsoft.com/office/drawing/2014/main" id="{38DB1DC4-6CE4-4C9C-A0D2-EB65E4EC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21">
            <a:extLst>
              <a:ext uri="{FF2B5EF4-FFF2-40B4-BE49-F238E27FC236}">
                <a16:creationId xmlns:a16="http://schemas.microsoft.com/office/drawing/2014/main" id="{BA539A95-99D1-489D-894A-4A7301B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2298A-48B0-4CA0-9846-33DC8E4E06C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01902716"/>
      </p:ext>
    </p:extLst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23">
            <a:extLst>
              <a:ext uri="{FF2B5EF4-FFF2-40B4-BE49-F238E27FC236}">
                <a16:creationId xmlns:a16="http://schemas.microsoft.com/office/drawing/2014/main" id="{27FC3EA1-3745-4E65-8DEE-59519694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podnožja 9">
            <a:extLst>
              <a:ext uri="{FF2B5EF4-FFF2-40B4-BE49-F238E27FC236}">
                <a16:creationId xmlns:a16="http://schemas.microsoft.com/office/drawing/2014/main" id="{54428157-680F-44AD-9A86-2FFE435C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21">
            <a:extLst>
              <a:ext uri="{FF2B5EF4-FFF2-40B4-BE49-F238E27FC236}">
                <a16:creationId xmlns:a16="http://schemas.microsoft.com/office/drawing/2014/main" id="{426C053C-57D9-4F9B-A7B4-0DDF538F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FF40-7453-4910-AACC-5C1BA3E9B84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75014442"/>
      </p:ext>
    </p:extLst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5" name="Rezervirano mjesto datuma 23">
            <a:extLst>
              <a:ext uri="{FF2B5EF4-FFF2-40B4-BE49-F238E27FC236}">
                <a16:creationId xmlns:a16="http://schemas.microsoft.com/office/drawing/2014/main" id="{A33871F3-5553-4F6A-B1CB-5D34CFA08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9">
            <a:extLst>
              <a:ext uri="{FF2B5EF4-FFF2-40B4-BE49-F238E27FC236}">
                <a16:creationId xmlns:a16="http://schemas.microsoft.com/office/drawing/2014/main" id="{3EC92176-B5A8-44FE-86F8-DBAF54F6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>
            <a:extLst>
              <a:ext uri="{FF2B5EF4-FFF2-40B4-BE49-F238E27FC236}">
                <a16:creationId xmlns:a16="http://schemas.microsoft.com/office/drawing/2014/main" id="{93B6C619-3BD8-4605-9EC2-CEB074B9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1A73D-4B83-44E8-ABDA-3ADFE11C824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25513355"/>
      </p:ext>
    </p:extLst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hr-HR" noProof="0"/>
              <a:t>Pritisnite ikonu za dodavanje slike</a:t>
            </a:r>
            <a:endParaRPr lang="en-US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23">
            <a:extLst>
              <a:ext uri="{FF2B5EF4-FFF2-40B4-BE49-F238E27FC236}">
                <a16:creationId xmlns:a16="http://schemas.microsoft.com/office/drawing/2014/main" id="{48BE1661-397E-4327-B5F5-DB4C6E56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podnožja 9">
            <a:extLst>
              <a:ext uri="{FF2B5EF4-FFF2-40B4-BE49-F238E27FC236}">
                <a16:creationId xmlns:a16="http://schemas.microsoft.com/office/drawing/2014/main" id="{F0915427-48F3-45FE-BFFC-FA79E072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21">
            <a:extLst>
              <a:ext uri="{FF2B5EF4-FFF2-40B4-BE49-F238E27FC236}">
                <a16:creationId xmlns:a16="http://schemas.microsoft.com/office/drawing/2014/main" id="{AFA04056-98C6-419D-9824-3FFD56A1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04BF1-4147-447C-9A13-695C50D5343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84493829"/>
      </p:ext>
    </p:extLst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teksta 8">
            <a:extLst>
              <a:ext uri="{FF2B5EF4-FFF2-40B4-BE49-F238E27FC236}">
                <a16:creationId xmlns:a16="http://schemas.microsoft.com/office/drawing/2014/main" id="{54ABC02E-2279-4E73-B87D-06F6C4DADF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  <a:endParaRPr lang="en-US" altLang="sr-Latn-RS"/>
          </a:p>
        </p:txBody>
      </p:sp>
      <p:sp>
        <p:nvSpPr>
          <p:cNvPr id="24" name="Rezervirano mjesto datuma 23">
            <a:extLst>
              <a:ext uri="{FF2B5EF4-FFF2-40B4-BE49-F238E27FC236}">
                <a16:creationId xmlns:a16="http://schemas.microsoft.com/office/drawing/2014/main" id="{04D826AE-A556-49B8-9925-6411C56F2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Rezervirano mjesto podnožja 9">
            <a:extLst>
              <a:ext uri="{FF2B5EF4-FFF2-40B4-BE49-F238E27FC236}">
                <a16:creationId xmlns:a16="http://schemas.microsoft.com/office/drawing/2014/main" id="{B3C0C2CD-0182-4A1B-98D0-6938EF2EE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2" name="Rezervirano mjesto broja slajda 21">
            <a:extLst>
              <a:ext uri="{FF2B5EF4-FFF2-40B4-BE49-F238E27FC236}">
                <a16:creationId xmlns:a16="http://schemas.microsoft.com/office/drawing/2014/main" id="{4F710E40-0BFC-4B35-8A84-7F6054CC4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5567501-A9AA-4F06-9D9C-6DA88A2505B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5" name="Rezervirano mjesto naslova 4">
            <a:extLst>
              <a:ext uri="{FF2B5EF4-FFF2-40B4-BE49-F238E27FC236}">
                <a16:creationId xmlns:a16="http://schemas.microsoft.com/office/drawing/2014/main" id="{4D68D3D8-9B91-42E9-AFDD-D5EB5DDB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63" r:id="rId2"/>
    <p:sldLayoutId id="2147484176" r:id="rId3"/>
    <p:sldLayoutId id="2147484164" r:id="rId4"/>
    <p:sldLayoutId id="2147484177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8C3836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A94543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file:///C:\Users\MAJA\Music\Tchaikovsky%20-%20The%20Nutcracker,%20arranged%20for%20Brass\01%20-%20Tchaikovsky%20-%20The%20Nutcracker,%20Op.%2071,%20TH%2014%20(Excerpts%20Arr.%20for%20Brass%20Septet%20&amp;%20Percussion)%20-%20Overture.mp3" TargetMode="External"/><Relationship Id="rId1" Type="http://schemas.microsoft.com/office/2007/relationships/media" Target="file:///C:\Users\MAJA\Music\Tchaikovsky%20-%20The%20Nutcracker,%20arranged%20for%20Brass\01%20-%20Tchaikovsky%20-%20The%20Nutcracker,%20Op.%2071,%20TH%2014%20(Excerpts%20Arr.%20for%20Brass%20Septet%20&amp;%20Percussion)%20-%20Overture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beatrixpottersociety.org.uk/?doing_wp_cron=1587365675.198649883270263671875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ocknjige.hr/tekstx.php?k=50&amp;id=16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EFCCFD99-C65C-461C-9BF3-4FEB5F3E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>
                <a:solidFill>
                  <a:srgbClr val="FFFF00"/>
                </a:solidFill>
              </a:rPr>
              <a:t>Putovima </a:t>
            </a:r>
            <a:r>
              <a:rPr lang="hr-HR" b="1" dirty="0" err="1">
                <a:solidFill>
                  <a:srgbClr val="FFFF00"/>
                </a:solidFill>
              </a:rPr>
              <a:t>Beatrix</a:t>
            </a:r>
            <a:r>
              <a:rPr lang="hr-HR" b="1" dirty="0">
                <a:solidFill>
                  <a:srgbClr val="FFFF00"/>
                </a:solidFill>
              </a:rPr>
              <a:t> Potter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C5C4807-845E-455D-BD29-ECBE5FDC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959350"/>
            <a:ext cx="7924800" cy="1133475"/>
          </a:xfrm>
        </p:spPr>
        <p:txBody>
          <a:bodyPr/>
          <a:lstStyle/>
          <a:p>
            <a:pPr>
              <a:defRPr/>
            </a:pPr>
            <a:r>
              <a:rPr lang="hr-HR" dirty="0">
                <a:solidFill>
                  <a:srgbClr val="FFFF00"/>
                </a:solidFill>
              </a:rPr>
              <a:t>Fotografije © Maja Verdonik, 2010., 2013.</a:t>
            </a:r>
          </a:p>
          <a:p>
            <a:pPr>
              <a:defRPr/>
            </a:pPr>
            <a:r>
              <a:rPr lang="hr-HR" dirty="0">
                <a:solidFill>
                  <a:srgbClr val="FFFF00"/>
                </a:solidFill>
              </a:rPr>
              <a:t>Tekst prema knjizi: </a:t>
            </a:r>
            <a:r>
              <a:rPr lang="hr-HR" i="1" dirty="0" err="1">
                <a:solidFill>
                  <a:srgbClr val="FFFF00"/>
                </a:solidFill>
              </a:rPr>
              <a:t>Beatrix</a:t>
            </a:r>
            <a:r>
              <a:rPr lang="hr-HR" i="1" dirty="0">
                <a:solidFill>
                  <a:srgbClr val="FFFF00"/>
                </a:solidFill>
              </a:rPr>
              <a:t> </a:t>
            </a:r>
            <a:r>
              <a:rPr lang="hr-HR" i="1" dirty="0" err="1">
                <a:solidFill>
                  <a:srgbClr val="FFFF00"/>
                </a:solidFill>
              </a:rPr>
              <a:t>Potter's</a:t>
            </a:r>
            <a:r>
              <a:rPr lang="hr-HR" i="1" dirty="0">
                <a:solidFill>
                  <a:srgbClr val="FFFF00"/>
                </a:solidFill>
              </a:rPr>
              <a:t> </a:t>
            </a:r>
            <a:r>
              <a:rPr lang="hr-HR" i="1" dirty="0" err="1">
                <a:solidFill>
                  <a:srgbClr val="FFFF00"/>
                </a:solidFill>
              </a:rPr>
              <a:t>Derwentwater</a:t>
            </a:r>
            <a:r>
              <a:rPr lang="hr-HR" dirty="0">
                <a:solidFill>
                  <a:srgbClr val="FFFF00"/>
                </a:solidFill>
              </a:rPr>
              <a:t> Joyce Irene </a:t>
            </a:r>
            <a:r>
              <a:rPr lang="hr-HR" dirty="0" err="1">
                <a:solidFill>
                  <a:srgbClr val="FFFF00"/>
                </a:solidFill>
              </a:rPr>
              <a:t>Whalley</a:t>
            </a:r>
            <a:r>
              <a:rPr lang="hr-HR" dirty="0">
                <a:solidFill>
                  <a:srgbClr val="FFFF00"/>
                </a:solidFill>
              </a:rPr>
              <a:t> i </a:t>
            </a:r>
            <a:r>
              <a:rPr lang="hr-HR" dirty="0" err="1">
                <a:solidFill>
                  <a:srgbClr val="FFFF00"/>
                </a:solidFill>
              </a:rPr>
              <a:t>Wynne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dirty="0" err="1">
                <a:solidFill>
                  <a:srgbClr val="FFFF00"/>
                </a:solidFill>
              </a:rPr>
              <a:t>Bartlett</a:t>
            </a:r>
            <a:r>
              <a:rPr lang="hr-HR" dirty="0">
                <a:solidFill>
                  <a:srgbClr val="FFFF00"/>
                </a:solidFill>
              </a:rPr>
              <a:t>, </a:t>
            </a:r>
            <a:r>
              <a:rPr lang="hr-HR" dirty="0" err="1">
                <a:solidFill>
                  <a:srgbClr val="FFFF00"/>
                </a:solidFill>
              </a:rPr>
              <a:t>Sigma</a:t>
            </a:r>
            <a:r>
              <a:rPr lang="hr-HR" dirty="0">
                <a:solidFill>
                  <a:srgbClr val="FFFF00"/>
                </a:solidFill>
              </a:rPr>
              <a:t> </a:t>
            </a:r>
            <a:r>
              <a:rPr lang="hr-HR" dirty="0" err="1">
                <a:solidFill>
                  <a:srgbClr val="FFFF00"/>
                </a:solidFill>
              </a:rPr>
              <a:t>Leisure</a:t>
            </a:r>
            <a:r>
              <a:rPr lang="hr-HR" dirty="0">
                <a:solidFill>
                  <a:srgbClr val="FFFF00"/>
                </a:solidFill>
              </a:rPr>
              <a:t>, </a:t>
            </a:r>
            <a:r>
              <a:rPr lang="hr-HR" dirty="0" err="1">
                <a:solidFill>
                  <a:srgbClr val="FFFF00"/>
                </a:solidFill>
              </a:rPr>
              <a:t>Pontyclerc</a:t>
            </a:r>
            <a:r>
              <a:rPr lang="hr-HR" dirty="0">
                <a:solidFill>
                  <a:srgbClr val="FFFF00"/>
                </a:solidFill>
              </a:rPr>
              <a:t>, UK, 2010.</a:t>
            </a:r>
          </a:p>
        </p:txBody>
      </p:sp>
      <p:pic>
        <p:nvPicPr>
          <p:cNvPr id="2" name="01 - Tchaikovsky - The Nutcracker, Op. 71, TH 14 (Excerpts Arr. for Brass Septet &amp; Percussion) - Overture.mp3">
            <a:hlinkClick r:id="" action="ppaction://media"/>
            <a:extLst>
              <a:ext uri="{FF2B5EF4-FFF2-40B4-BE49-F238E27FC236}">
                <a16:creationId xmlns:a16="http://schemas.microsoft.com/office/drawing/2014/main" id="{1F1F7C77-12FA-4B63-9691-E2F8112435F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zervirano mjesto sadržaja 1">
            <a:extLst>
              <a:ext uri="{FF2B5EF4-FFF2-40B4-BE49-F238E27FC236}">
                <a16:creationId xmlns:a16="http://schemas.microsoft.com/office/drawing/2014/main" id="{4974DEB3-962A-42AD-B02A-812F84D1FF63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alt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alt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 i mnoga druga ženska djeca viktorijanskog doba,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u Londonu živjela u zatvorenom obiteljskom krugu, ali su roditelji voljeli ići na praznike te su za boravak iznajmljivali kuće na selu. Tada bi se cijelo kućanstvo preselilo na ladanjsko imanje, a djeca –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njezin mlađi brat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Bertram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jedva bi čekali da krenu u istraživanje okolice (kao što je prikazano u filmu </a:t>
            </a:r>
            <a:r>
              <a:rPr lang="hr-HR" altLang="sr-Latn-R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Gospođica Potter 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 2005. godine).</a:t>
            </a:r>
            <a:endParaRPr lang="hr-HR" altLang="sr-Latn-R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altLang="sr-Latn-RS" dirty="0"/>
          </a:p>
        </p:txBody>
      </p:sp>
    </p:spTree>
  </p:cSld>
  <p:clrMapOvr>
    <a:masterClrMapping/>
  </p:clrMapOvr>
  <p:transition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zervirano mjesto sadržaja 1">
            <a:extLst>
              <a:ext uri="{FF2B5EF4-FFF2-40B4-BE49-F238E27FC236}">
                <a16:creationId xmlns:a16="http://schemas.microsoft.com/office/drawing/2014/main" id="{60C0B5A3-6FE7-4A8D-80C5-E60785139B4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404813"/>
            <a:ext cx="8229600" cy="5851525"/>
          </a:xfrm>
        </p:spPr>
        <p:txBody>
          <a:bodyPr/>
          <a:lstStyle/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Derwentwater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jedno od najsjevernijih i najprostranijih engleskih jezera. Na zapadnoj obali jezera nalaze se dvije kuće: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Lingholm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 koje je obitelj Potter zakupljivala za svoje ljetne praznike između 1885. i 1907. godine.</a:t>
            </a:r>
          </a:p>
          <a:p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Cijeli krajolik oko jezera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Derwentwater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nudio je umjetniku širok izbor tema za slikanje: za kišnih dana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mogla crtati unutrašnjost kuće i namještaj, a za ljepšeg vremena – vrt ili krajolike tijekom izleta u obližnji grad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Keswick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Potter bila je posebno nadarena za slikanje krajolika, a krajolik jezera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Derwentwater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inspirirao ju je za tri priče: </a:t>
            </a:r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Priču o </a:t>
            </a:r>
            <a:r>
              <a:rPr lang="hr-HR" altLang="sr-Latn-R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vjeveriću</a:t>
            </a:r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Lješku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Priču</a:t>
            </a:r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hr-HR" altLang="sr-Latn-R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Tiki-Piki</a:t>
            </a:r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Priču o zeki Benjaminu.</a:t>
            </a:r>
            <a:endParaRPr lang="hr-HR" altLang="sr-Latn-R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100_2119">
            <a:extLst>
              <a:ext uri="{FF2B5EF4-FFF2-40B4-BE49-F238E27FC236}">
                <a16:creationId xmlns:a16="http://schemas.microsoft.com/office/drawing/2014/main" id="{5EA54480-52D1-4710-97A6-1AC081C932C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1925" y="846138"/>
            <a:ext cx="6280150" cy="4708525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4" name="Rectangle 8">
            <a:extLst>
              <a:ext uri="{FF2B5EF4-FFF2-40B4-BE49-F238E27FC236}">
                <a16:creationId xmlns:a16="http://schemas.microsoft.com/office/drawing/2014/main" id="{1AA29E47-95A5-4824-B3F4-3EEB0B24EF61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sz="400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Priča o </a:t>
            </a:r>
            <a:r>
              <a:rPr lang="hr-HR" sz="4000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vjeveriću</a:t>
            </a:r>
            <a:r>
              <a:rPr lang="hr-HR" sz="400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hr-HR" sz="4000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Lješku</a:t>
            </a:r>
            <a:r>
              <a:rPr lang="hr-HR" sz="400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 (1903.)</a:t>
            </a:r>
          </a:p>
        </p:txBody>
      </p:sp>
      <p:pic>
        <p:nvPicPr>
          <p:cNvPr id="38915" name="Picture 13" descr="100_2185">
            <a:extLst>
              <a:ext uri="{FF2B5EF4-FFF2-40B4-BE49-F238E27FC236}">
                <a16:creationId xmlns:a16="http://schemas.microsoft.com/office/drawing/2014/main" id="{3ACA9BAB-1339-4369-9738-BE6019FE643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75" y="1447800"/>
            <a:ext cx="3016250" cy="2262188"/>
          </a:xfrm>
          <a:effectLst>
            <a:softEdge rad="112500"/>
          </a:effectLst>
        </p:spPr>
      </p:pic>
      <p:pic>
        <p:nvPicPr>
          <p:cNvPr id="38916" name="Picture 14" descr="100_2186">
            <a:extLst>
              <a:ext uri="{FF2B5EF4-FFF2-40B4-BE49-F238E27FC236}">
                <a16:creationId xmlns:a16="http://schemas.microsoft.com/office/drawing/2014/main" id="{6ADDB413-35FB-409C-9060-902F653311F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1447800"/>
            <a:ext cx="3016250" cy="2262188"/>
          </a:xfrm>
          <a:effectLst>
            <a:softEdge rad="112500"/>
          </a:effectLst>
        </p:spPr>
      </p:pic>
      <p:pic>
        <p:nvPicPr>
          <p:cNvPr id="38917" name="Picture 15" descr="100_2187">
            <a:extLst>
              <a:ext uri="{FF2B5EF4-FFF2-40B4-BE49-F238E27FC236}">
                <a16:creationId xmlns:a16="http://schemas.microsoft.com/office/drawing/2014/main" id="{F120B6B1-02D6-4A33-BF5D-7EA077F088D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3862388"/>
            <a:ext cx="3017837" cy="2263775"/>
          </a:xfrm>
          <a:effectLst>
            <a:softEdge rad="112500"/>
          </a:effectLst>
        </p:spPr>
      </p:pic>
      <p:pic>
        <p:nvPicPr>
          <p:cNvPr id="38918" name="Picture 16" descr="100_2188">
            <a:extLst>
              <a:ext uri="{FF2B5EF4-FFF2-40B4-BE49-F238E27FC236}">
                <a16:creationId xmlns:a16="http://schemas.microsoft.com/office/drawing/2014/main" id="{C30D5F49-351C-40BC-BABB-5B9BB009C3B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8" y="3862388"/>
            <a:ext cx="3017837" cy="2263775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zervirano mjesto sadržaja 1">
            <a:extLst>
              <a:ext uri="{FF2B5EF4-FFF2-40B4-BE49-F238E27FC236}">
                <a16:creationId xmlns:a16="http://schemas.microsoft.com/office/drawing/2014/main" id="{A885960D-542A-4A92-AD94-650C819D9FB7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/>
            <a:endParaRPr lang="hr-HR" alt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altLang="sr-Latn-R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Šume u kojima su živjeli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vjeverići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Lješko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Trepetavko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nalaze se na imanju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Lingholm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koje je dugo godina bilo dom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Potterovih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tijekom ljetnih praznika.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često provodila vrijeme sama i imala je puno prilika za skiciranje. Šume oko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Lingholma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bile su, i još su uvijek, utočište crvenih vjeverica i drugih šumskih bića. Mnogi krajolici koji su ušli u </a:t>
            </a:r>
            <a:r>
              <a:rPr lang="hr-HR" altLang="sr-Latn-R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Priču o </a:t>
            </a:r>
            <a:r>
              <a:rPr lang="hr-HR" altLang="sr-Latn-R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vjeveriću</a:t>
            </a:r>
            <a:r>
              <a:rPr lang="hr-HR" altLang="sr-Latn-R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Lješku</a:t>
            </a:r>
            <a:r>
              <a:rPr lang="hr-HR" altLang="sr-Latn-RS" sz="28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prepoznatljivi su i danas, kao što je to primjerice Otok Sv. Herberta – dom stare sove, na koji putuju vjeverice u priči.</a:t>
            </a:r>
            <a:endParaRPr lang="hr-HR" altLang="sr-Latn-R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altLang="sr-Latn-RS" dirty="0"/>
          </a:p>
        </p:txBody>
      </p:sp>
    </p:spTree>
  </p:cSld>
  <p:clrMapOvr>
    <a:masterClrMapping/>
  </p:clrMapOvr>
  <p:transition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zervirano mjesto sadržaja 1">
            <a:extLst>
              <a:ext uri="{FF2B5EF4-FFF2-40B4-BE49-F238E27FC236}">
                <a16:creationId xmlns:a16="http://schemas.microsoft.com/office/drawing/2014/main" id="{090C6FAE-5D3A-434F-ACC5-5B273B0D90A8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je započeta je 1901. godine kao pismo Nori Moore, kćeri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Beatrixine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bivše dadilje Annie Carter Moore. Stoga se na početku priče nalazi posveta: „Priča za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Noruˮ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govori o vjevericama koje plove na malim splavima na otok Sv, Herberta, u priči nazvan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Sovin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otok, s darovima za Staru sovu koja živi u šupljem stablu, kako bi u zamjenu dobile dozvolu za sakupljanje oraha na otoku. Na otoku se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vjeverić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Lješko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ponaša nepristojno, ne skuplja orahe, nego dosađuje Sovi svojim zagonetkama. Sova neko vrijeme trpi takvo ponašanje, da bi na kraju ipak kaznila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vjeverića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koji tako ostane bez repa.</a:t>
            </a:r>
            <a:endParaRPr lang="hr-HR" altLang="sr-Latn-R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100_2127">
            <a:extLst>
              <a:ext uri="{FF2B5EF4-FFF2-40B4-BE49-F238E27FC236}">
                <a16:creationId xmlns:a16="http://schemas.microsoft.com/office/drawing/2014/main" id="{49A425B7-F811-4EE5-95A0-FA6EC362FD8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124744"/>
            <a:ext cx="6750637" cy="4501726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>
            <a:extLst>
              <a:ext uri="{FF2B5EF4-FFF2-40B4-BE49-F238E27FC236}">
                <a16:creationId xmlns:a16="http://schemas.microsoft.com/office/drawing/2014/main" id="{A9893900-B4B0-4926-8EDE-ECA7894D6AD7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sz="4000" dirty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Priča o zeki Benjaminu (1904.)</a:t>
            </a:r>
          </a:p>
        </p:txBody>
      </p:sp>
      <p:pic>
        <p:nvPicPr>
          <p:cNvPr id="47107" name="Picture 9" descr="100_2166">
            <a:extLst>
              <a:ext uri="{FF2B5EF4-FFF2-40B4-BE49-F238E27FC236}">
                <a16:creationId xmlns:a16="http://schemas.microsoft.com/office/drawing/2014/main" id="{1A99CA90-3709-4BA0-AE64-5184FE26A87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75" y="1447800"/>
            <a:ext cx="3016250" cy="2262188"/>
          </a:xfrm>
          <a:effectLst>
            <a:softEdge rad="112500"/>
          </a:effectLst>
        </p:spPr>
      </p:pic>
      <p:pic>
        <p:nvPicPr>
          <p:cNvPr id="47108" name="Picture 10" descr="100_2167">
            <a:extLst>
              <a:ext uri="{FF2B5EF4-FFF2-40B4-BE49-F238E27FC236}">
                <a16:creationId xmlns:a16="http://schemas.microsoft.com/office/drawing/2014/main" id="{0ABB7F4E-228A-4E02-8EFF-DA74A74362E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1447800"/>
            <a:ext cx="3016250" cy="2262188"/>
          </a:xfrm>
          <a:effectLst>
            <a:softEdge rad="112500"/>
          </a:effectLst>
        </p:spPr>
      </p:pic>
      <p:pic>
        <p:nvPicPr>
          <p:cNvPr id="47109" name="Picture 11" descr="100_2169">
            <a:extLst>
              <a:ext uri="{FF2B5EF4-FFF2-40B4-BE49-F238E27FC236}">
                <a16:creationId xmlns:a16="http://schemas.microsoft.com/office/drawing/2014/main" id="{5775B0DC-2A6A-4DDB-96B6-6C428701175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3862388"/>
            <a:ext cx="3017837" cy="2263775"/>
          </a:xfrm>
          <a:effectLst>
            <a:softEdge rad="112500"/>
          </a:effectLst>
        </p:spPr>
      </p:pic>
      <p:pic>
        <p:nvPicPr>
          <p:cNvPr id="47110" name="Picture 12" descr="100_2170">
            <a:extLst>
              <a:ext uri="{FF2B5EF4-FFF2-40B4-BE49-F238E27FC236}">
                <a16:creationId xmlns:a16="http://schemas.microsoft.com/office/drawing/2014/main" id="{14C94E76-1786-4C8F-96FA-E995B9C27048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8" y="3862388"/>
            <a:ext cx="3017837" cy="2263775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561B988-E013-4CFB-A52F-3D64F755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24579" name="Rezervirano mjesto sadržaja 1">
            <a:extLst>
              <a:ext uri="{FF2B5EF4-FFF2-40B4-BE49-F238E27FC236}">
                <a16:creationId xmlns:a16="http://schemas.microsoft.com/office/drawing/2014/main" id="{DC71B4DA-9B08-4EC4-BE2A-63FE5A9BD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49275"/>
            <a:ext cx="4059238" cy="4572000"/>
          </a:xfrm>
        </p:spPr>
        <p:txBody>
          <a:bodyPr/>
          <a:lstStyle/>
          <a:p>
            <a:pPr marL="0" indent="0" algn="just">
              <a:buFont typeface="Wingdings 2" panose="05020102010507070707" pitchFamily="18" charset="2"/>
              <a:buNone/>
            </a:pP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Potter je boravila s roditeljima, ljeti 1903. godine, u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ljetnjikovcu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Fawe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Park, čiji su joj vrtovi bili pružili inspiraciju za mnoge detalje koje je unijela u </a:t>
            </a:r>
            <a:r>
              <a:rPr lang="hr-HR" altLang="sr-Latn-R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Priču o zeki Benjaminu. 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Vrtovi su se spuštali do obala jezera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Derwentwater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bili su oblikovani u formi nekoliko terasa. Uz travnjake i cvjetnjake tu je bio i voćnjak i kuhinjski vrt sa staklenikom čije je detalje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slikala. </a:t>
            </a:r>
          </a:p>
          <a:p>
            <a:pPr marL="0" indent="0"/>
            <a:endParaRPr lang="hr-HR" altLang="sr-Latn-RS" dirty="0"/>
          </a:p>
        </p:txBody>
      </p:sp>
      <p:sp>
        <p:nvSpPr>
          <p:cNvPr id="24580" name="Rezervirano mjesto sadržaja 3">
            <a:extLst>
              <a:ext uri="{FF2B5EF4-FFF2-40B4-BE49-F238E27FC236}">
                <a16:creationId xmlns:a16="http://schemas.microsoft.com/office/drawing/2014/main" id="{106252F6-76F1-4160-8BD3-C3D4C385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059238" cy="4572000"/>
          </a:xfrm>
        </p:spPr>
        <p:txBody>
          <a:bodyPr/>
          <a:lstStyle/>
          <a:p>
            <a:pPr marL="0" indent="0" algn="just">
              <a:buClr>
                <a:srgbClr val="C0504D"/>
              </a:buClr>
              <a:buFont typeface="Wingdings 2" panose="05020102010507070707" pitchFamily="18" charset="2"/>
              <a:buNone/>
            </a:pPr>
            <a:r>
              <a:rPr lang="hr-HR" altLang="sr-Latn-R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o zeki Benjaminu 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nastavak je </a:t>
            </a:r>
            <a:r>
              <a:rPr lang="hr-HR" altLang="sr-Latn-R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Priče o Petru zecu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 priči nalazimo Petra zeca i njegovog pustolovnijeg rođaka Benjamina, koji iskorištavaju odsutnost gospođe i gospodina McGregora da bi se popeli na vrtni zid uz pomoć grane kruške, kako bi spasili Petrovu odjeću u koju je gospodin McGregor obukao strašilo. </a:t>
            </a:r>
            <a:r>
              <a:rPr lang="hr-HR" altLang="sr-Latn-RS" sz="2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o Benjaminu zecu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puna je prizora koji se mogu povezati izravno s ljetnikovcem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Fawe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Park, a mogu se vidjeti i danas kao što su zid s kruškom u kutu, staklenici i pogled na </a:t>
            </a:r>
            <a:r>
              <a:rPr lang="hr-HR" altLang="sr-Latn-R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Derwentwater</a:t>
            </a:r>
            <a:r>
              <a:rPr lang="hr-HR" altLang="sr-Latn-R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/>
            <a:endParaRPr lang="hr-HR" altLang="sr-Latn-RS" dirty="0"/>
          </a:p>
        </p:txBody>
      </p:sp>
    </p:spTree>
  </p:cSld>
  <p:clrMapOvr>
    <a:masterClrMapping/>
  </p:clrMapOvr>
  <p:transition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>
            <a:extLst>
              <a:ext uri="{FF2B5EF4-FFF2-40B4-BE49-F238E27FC236}">
                <a16:creationId xmlns:a16="http://schemas.microsoft.com/office/drawing/2014/main" id="{69139DE8-0520-4A04-AC79-496C6A4D3E4A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sz="400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Priča o </a:t>
            </a:r>
            <a:r>
              <a:rPr lang="hr-HR" sz="4000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Tiki-Piki</a:t>
            </a:r>
            <a:r>
              <a:rPr lang="hr-HR" sz="400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 (1905.)</a:t>
            </a:r>
          </a:p>
        </p:txBody>
      </p:sp>
      <p:pic>
        <p:nvPicPr>
          <p:cNvPr id="43011" name="Picture 6" descr="100_2160">
            <a:extLst>
              <a:ext uri="{FF2B5EF4-FFF2-40B4-BE49-F238E27FC236}">
                <a16:creationId xmlns:a16="http://schemas.microsoft.com/office/drawing/2014/main" id="{44D7AEA8-FE99-44B5-80B2-40B0C3C9222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1447800"/>
            <a:ext cx="6238875" cy="4678363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sadržaja 4">
            <a:extLst>
              <a:ext uri="{FF2B5EF4-FFF2-40B4-BE49-F238E27FC236}">
                <a16:creationId xmlns:a16="http://schemas.microsoft.com/office/drawing/2014/main" id="{39FDD48B-11F3-4880-9D8A-4568E636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30825"/>
          </a:xfrm>
        </p:spPr>
        <p:txBody>
          <a:bodyPr/>
          <a:lstStyle/>
          <a:p>
            <a:pPr marL="0" indent="0" algn="ctr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Virtualna šetnja engleskom pokrajinom Lake </a:t>
            </a:r>
            <a:r>
              <a:rPr lang="hr-HR" altLang="sr-Latn-RS" dirty="0" err="1">
                <a:solidFill>
                  <a:srgbClr val="FFFF00"/>
                </a:solidFill>
              </a:rPr>
              <a:t>District</a:t>
            </a:r>
            <a:r>
              <a:rPr lang="hr-HR" altLang="sr-Latn-RS" dirty="0">
                <a:solidFill>
                  <a:srgbClr val="FFFF00"/>
                </a:solidFill>
              </a:rPr>
              <a:t> u kojoj je živjela i stvarala književnica i slikarica </a:t>
            </a:r>
            <a:r>
              <a:rPr lang="hr-HR" altLang="sr-Latn-RS" dirty="0" err="1">
                <a:solidFill>
                  <a:srgbClr val="FFFF00"/>
                </a:solidFill>
              </a:rPr>
              <a:t>Beatrix</a:t>
            </a:r>
            <a:r>
              <a:rPr lang="hr-HR" altLang="sr-Latn-RS" dirty="0">
                <a:solidFill>
                  <a:srgbClr val="FFFF00"/>
                </a:solidFill>
              </a:rPr>
              <a:t> Potter, autorica omiljenih dječjih priča o Petru zecu i drugih. </a:t>
            </a:r>
          </a:p>
          <a:p>
            <a:pPr marL="0" indent="0" algn="just">
              <a:buFont typeface="Wingdings 2" panose="05020102010507070707" pitchFamily="18" charset="2"/>
              <a:buNone/>
            </a:pPr>
            <a:endParaRPr lang="hr-HR" altLang="sr-Latn-RS" dirty="0">
              <a:solidFill>
                <a:srgbClr val="FFFF00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Fotografije su nastale većinom u srpnju 2010. godine, tijekom boravka Maje Verdonik u ovom kraju, te prikazuju krajolike koji su inspirirali </a:t>
            </a:r>
            <a:r>
              <a:rPr lang="hr-HR" altLang="sr-Latn-RS" dirty="0" err="1">
                <a:solidFill>
                  <a:srgbClr val="FFFF00"/>
                </a:solidFill>
              </a:rPr>
              <a:t>Beatrix</a:t>
            </a:r>
            <a:r>
              <a:rPr lang="hr-HR" altLang="sr-Latn-RS" dirty="0">
                <a:solidFill>
                  <a:srgbClr val="FFFF00"/>
                </a:solidFill>
              </a:rPr>
              <a:t> Potter za nastanak triju priča: </a:t>
            </a:r>
            <a:r>
              <a:rPr lang="hr-HR" altLang="sr-Latn-RS" i="1" dirty="0">
                <a:solidFill>
                  <a:srgbClr val="FFFF00"/>
                </a:solidFill>
              </a:rPr>
              <a:t>Priče o </a:t>
            </a:r>
            <a:r>
              <a:rPr lang="hr-HR" altLang="sr-Latn-RS" i="1" dirty="0" err="1">
                <a:solidFill>
                  <a:srgbClr val="FFFF00"/>
                </a:solidFill>
              </a:rPr>
              <a:t>vjeveriću</a:t>
            </a:r>
            <a:r>
              <a:rPr lang="hr-HR" altLang="sr-Latn-RS" i="1" dirty="0">
                <a:solidFill>
                  <a:srgbClr val="FFFF00"/>
                </a:solidFill>
              </a:rPr>
              <a:t> </a:t>
            </a:r>
            <a:r>
              <a:rPr lang="hr-HR" altLang="sr-Latn-RS" i="1" dirty="0" err="1">
                <a:solidFill>
                  <a:srgbClr val="FFFF00"/>
                </a:solidFill>
              </a:rPr>
              <a:t>Lješku</a:t>
            </a:r>
            <a:r>
              <a:rPr lang="hr-HR" altLang="sr-Latn-RS" i="1" dirty="0">
                <a:solidFill>
                  <a:srgbClr val="FFFF00"/>
                </a:solidFill>
              </a:rPr>
              <a:t> </a:t>
            </a:r>
            <a:r>
              <a:rPr lang="hr-HR" altLang="sr-Latn-RS" dirty="0">
                <a:solidFill>
                  <a:srgbClr val="FFFF00"/>
                </a:solidFill>
              </a:rPr>
              <a:t>(1903.), </a:t>
            </a:r>
            <a:r>
              <a:rPr lang="hr-HR" altLang="sr-Latn-RS" i="1" dirty="0">
                <a:solidFill>
                  <a:srgbClr val="FFFF00"/>
                </a:solidFill>
              </a:rPr>
              <a:t>Priče o zeki Benjaminu </a:t>
            </a:r>
            <a:r>
              <a:rPr lang="hr-HR" altLang="sr-Latn-RS" dirty="0">
                <a:solidFill>
                  <a:srgbClr val="FFFF00"/>
                </a:solidFill>
              </a:rPr>
              <a:t>(1904.) i </a:t>
            </a:r>
            <a:r>
              <a:rPr lang="hr-HR" altLang="sr-Latn-RS" i="1" dirty="0">
                <a:solidFill>
                  <a:srgbClr val="FFFF00"/>
                </a:solidFill>
              </a:rPr>
              <a:t>Priče o </a:t>
            </a:r>
            <a:r>
              <a:rPr lang="hr-HR" altLang="sr-Latn-RS" i="1" dirty="0" err="1">
                <a:solidFill>
                  <a:srgbClr val="FFFF00"/>
                </a:solidFill>
              </a:rPr>
              <a:t>Tiki-Piki</a:t>
            </a:r>
            <a:r>
              <a:rPr lang="hr-HR" altLang="sr-Latn-RS" i="1" dirty="0">
                <a:solidFill>
                  <a:srgbClr val="FFFF00"/>
                </a:solidFill>
              </a:rPr>
              <a:t> </a:t>
            </a:r>
            <a:r>
              <a:rPr lang="hr-HR" altLang="sr-Latn-RS" dirty="0">
                <a:solidFill>
                  <a:srgbClr val="FFFF00"/>
                </a:solidFill>
              </a:rPr>
              <a:t>(1905.).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Usporedbom s ilustracijama u ovim pričama mogu se prepoznati detalji prisutni na predstavljenim fotografijama.</a:t>
            </a:r>
          </a:p>
          <a:p>
            <a:pPr marL="0" indent="0" algn="ctr">
              <a:buFont typeface="Wingdings 2" panose="05020102010507070707" pitchFamily="18" charset="2"/>
              <a:buNone/>
            </a:pPr>
            <a:endParaRPr lang="hr-HR" altLang="sr-Latn-RS" dirty="0">
              <a:solidFill>
                <a:srgbClr val="FFFF00"/>
              </a:solidFill>
            </a:endParaRP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A2FDC945-B2D7-4BEA-B5E9-075497FE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zervirano mjesto sadržaja 1">
            <a:extLst>
              <a:ext uri="{FF2B5EF4-FFF2-40B4-BE49-F238E27FC236}">
                <a16:creationId xmlns:a16="http://schemas.microsoft.com/office/drawing/2014/main" id="{88917EB7-D5C2-48BB-A2E3-BA71D4BF5ED0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/>
            <a:endParaRPr lang="hr-HR" altLang="sr-Latn-R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Izvorna gospođa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Ježičica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(Tika-Pika) bila je jež kućni ljubimac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Potter, jedan od njezinih kućnih ljubimaca koji su često putovali s njom.</a:t>
            </a:r>
          </a:p>
          <a:p>
            <a:pPr algn="just"/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o gospođi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Ježičici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posvećena je djevojčici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iz doline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Newlands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Carr bila je kći vikara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Newlandsa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živjela je zaselku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Town, koji postoji i danas, no u priči je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Lucien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dom smješten na obližnju farmu zvanu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Skelgill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Priča o </a:t>
            </a:r>
            <a:r>
              <a:rPr lang="hr-HR" altLang="sr-Latn-RS" sz="2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Tiki-Piki</a:t>
            </a:r>
            <a:r>
              <a:rPr lang="hr-HR" altLang="sr-Latn-R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govori o djevojčici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koja je izgubila je tri džepna rupčića i pribadaču, te kreće uz padine rudnika Cat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Bells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ih potraži. Pritom pronalazi vrata u planini, otvori ih i otkrije kuhinju gospođe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Ježičice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koja glača rupčiće životinjama, a među njima je i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Lucien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rupčić.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gospođa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Ježičica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potom zajedno raznesu čisto rublje malim životinjskim vlasnicima te se </a:t>
            </a:r>
            <a:r>
              <a:rPr lang="hr-HR" altLang="sr-Latn-R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Lucie</a:t>
            </a:r>
            <a:r>
              <a:rPr lang="hr-HR" altLang="sr-Latn-R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vrati kući.</a:t>
            </a:r>
          </a:p>
          <a:p>
            <a:endParaRPr lang="hr-HR" altLang="sr-Latn-RS" dirty="0"/>
          </a:p>
        </p:txBody>
      </p:sp>
    </p:spTree>
  </p:cSld>
  <p:clrMapOvr>
    <a:masterClrMapping/>
  </p:clrMapOvr>
  <p:transition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1BE15F96-88F3-403A-A987-90D469C6F4BD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Newlands</a:t>
            </a:r>
            <a:endParaRPr lang="hr-HR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40963" name="Picture 5" descr="100_2135">
            <a:extLst>
              <a:ext uri="{FF2B5EF4-FFF2-40B4-BE49-F238E27FC236}">
                <a16:creationId xmlns:a16="http://schemas.microsoft.com/office/drawing/2014/main" id="{3B54BDA4-6854-4804-BE70-154CB439C23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447800"/>
            <a:ext cx="6240463" cy="4678363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C91AB761-6F42-4D10-80BA-9282B0B8413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Cat </a:t>
            </a:r>
            <a:r>
              <a:rPr lang="hr-HR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Bells</a:t>
            </a:r>
            <a:endParaRPr lang="hr-HR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41987" name="Picture 5" descr="100_2141">
            <a:extLst>
              <a:ext uri="{FF2B5EF4-FFF2-40B4-BE49-F238E27FC236}">
                <a16:creationId xmlns:a16="http://schemas.microsoft.com/office/drawing/2014/main" id="{CE65C668-A6AD-42EB-A80F-1F4D5FAE687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768" y="1371600"/>
            <a:ext cx="6240463" cy="4678363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E8CB6145-081A-401C-84B3-0243DBFE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pic>
        <p:nvPicPr>
          <p:cNvPr id="44035" name="Rezervirano mjesto sadržaja 2" descr="100_2148.jpg">
            <a:extLst>
              <a:ext uri="{FF2B5EF4-FFF2-40B4-BE49-F238E27FC236}">
                <a16:creationId xmlns:a16="http://schemas.microsoft.com/office/drawing/2014/main" id="{4F87F36B-14B1-4A47-890B-6911F7C429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0015"/>
            <a:ext cx="4161242" cy="2760629"/>
          </a:xfrm>
          <a:effectLst>
            <a:softEdge rad="112500"/>
          </a:effectLst>
        </p:spPr>
      </p:pic>
      <p:pic>
        <p:nvPicPr>
          <p:cNvPr id="44037" name="Picture 10" descr="100_2150">
            <a:extLst>
              <a:ext uri="{FF2B5EF4-FFF2-40B4-BE49-F238E27FC236}">
                <a16:creationId xmlns:a16="http://schemas.microsoft.com/office/drawing/2014/main" id="{E6430957-9493-4830-87AD-C339BD2BDE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74" y="2698715"/>
            <a:ext cx="3974826" cy="2983857"/>
          </a:xfrm>
          <a:effectLst>
            <a:softEdge rad="112500"/>
          </a:effectLst>
        </p:spPr>
      </p:pic>
      <p:sp>
        <p:nvSpPr>
          <p:cNvPr id="29701" name="Rezervirano mjesto teksta 2">
            <a:extLst>
              <a:ext uri="{FF2B5EF4-FFF2-40B4-BE49-F238E27FC236}">
                <a16:creationId xmlns:a16="http://schemas.microsoft.com/office/drawing/2014/main" id="{D70A768D-5885-4D75-B7E2-5CEF51A868E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762000"/>
            <a:ext cx="4040188" cy="762000"/>
          </a:xfrm>
        </p:spPr>
        <p:txBody>
          <a:bodyPr/>
          <a:lstStyle/>
          <a:p>
            <a:r>
              <a:rPr lang="hr-HR" altLang="sr-Latn-RS">
                <a:solidFill>
                  <a:srgbClr val="FFFF00"/>
                </a:solidFill>
              </a:rPr>
              <a:t>Little Town	</a:t>
            </a:r>
          </a:p>
        </p:txBody>
      </p:sp>
      <p:sp>
        <p:nvSpPr>
          <p:cNvPr id="29702" name="Rezervirano mjesto teksta 3">
            <a:extLst>
              <a:ext uri="{FF2B5EF4-FFF2-40B4-BE49-F238E27FC236}">
                <a16:creationId xmlns:a16="http://schemas.microsoft.com/office/drawing/2014/main" id="{3A42D789-483B-49C1-A6CE-BA642945B6C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32363" y="1936750"/>
            <a:ext cx="4040187" cy="762000"/>
          </a:xfrm>
        </p:spPr>
        <p:txBody>
          <a:bodyPr/>
          <a:lstStyle/>
          <a:p>
            <a:r>
              <a:rPr lang="hr-HR" altLang="sr-Latn-RS">
                <a:solidFill>
                  <a:srgbClr val="FFFF00"/>
                </a:solidFill>
              </a:rPr>
              <a:t>Farma Skelgill</a:t>
            </a:r>
          </a:p>
        </p:txBody>
      </p:sp>
    </p:spTree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6" name="Rectangle 4">
            <a:extLst>
              <a:ext uri="{FF2B5EF4-FFF2-40B4-BE49-F238E27FC236}">
                <a16:creationId xmlns:a16="http://schemas.microsoft.com/office/drawing/2014/main" id="{A0F8959D-9E29-4FCB-8069-B7DC0BC8C61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Hill Top</a:t>
            </a:r>
          </a:p>
        </p:txBody>
      </p:sp>
      <p:pic>
        <p:nvPicPr>
          <p:cNvPr id="50179" name="Picture 6" descr="100_2269">
            <a:extLst>
              <a:ext uri="{FF2B5EF4-FFF2-40B4-BE49-F238E27FC236}">
                <a16:creationId xmlns:a16="http://schemas.microsoft.com/office/drawing/2014/main" id="{7AE58740-80A5-4E16-9FFB-D9F45ADEF7E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4041" y="1322736"/>
            <a:ext cx="6452335" cy="4840164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zervirano mjesto sadržaja 5">
            <a:extLst>
              <a:ext uri="{FF2B5EF4-FFF2-40B4-BE49-F238E27FC236}">
                <a16:creationId xmlns:a16="http://schemas.microsoft.com/office/drawing/2014/main" id="{E5B14D1B-C764-4A2A-B6E4-A0D748A9A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Beatrix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Potter prvi put je upoznala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Sawrey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1896. godine kad je s obitelji ljetovala u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Lakefieldu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 kući na rubu sela. Tada je odlučila da će ondje živjeti kad joj to mogućnosti budu dozvoljavale. Želju je i ostvarila nakon što je od 1905. godine zarađivala redovite prihode od svojih knjiga te je odlučila kupiti svoju kuću. Odabrala farmu zvanu Hill Top u selu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Sawrey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 oblasti Lake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Život u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Sawreyju</a:t>
            </a:r>
            <a:r>
              <a:rPr lang="hr-HR" altLang="sr-Latn-R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bio joj je pružio samostalnost i inspiraciju za mnoge priče. </a:t>
            </a:r>
            <a:endParaRPr lang="hr-HR" altLang="sr-Latn-R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altLang="sr-Latn-RS" dirty="0"/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A9BCA6D7-891C-4B2B-81AD-978E86A5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Rezervirano mjesto sadržaja 2" descr="100_2270.jpg">
            <a:extLst>
              <a:ext uri="{FF2B5EF4-FFF2-40B4-BE49-F238E27FC236}">
                <a16:creationId xmlns:a16="http://schemas.microsoft.com/office/drawing/2014/main" id="{AD4C3B66-CE5C-43BE-B194-AB36835714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161593"/>
            <a:ext cx="4038600" cy="3025849"/>
          </a:xfrm>
          <a:effectLst>
            <a:softEdge rad="112500"/>
          </a:effectLst>
        </p:spPr>
      </p:pic>
      <p:pic>
        <p:nvPicPr>
          <p:cNvPr id="12" name="Rezervirano mjesto sadržaja 11" descr="Slika na kojoj se prikazuje zgrada, na otvorenom, kuća, cesta&#10;&#10;Opis je automatski generiran">
            <a:extLst>
              <a:ext uri="{FF2B5EF4-FFF2-40B4-BE49-F238E27FC236}">
                <a16:creationId xmlns:a16="http://schemas.microsoft.com/office/drawing/2014/main" id="{95A93E76-D44C-4296-9916-21A8B2E0C0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94" y="2780928"/>
            <a:ext cx="4038600" cy="3028950"/>
          </a:xfrm>
          <a:effectLst>
            <a:softEdge rad="112500"/>
          </a:effectLst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9C5B0F58-18E0-423C-A7F9-B0D2E2F1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Priče inspirirane farmom Hill Top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5D7C5164-33D4-4C7D-A6CD-EEF3FC68E73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48200" y="1400175"/>
            <a:ext cx="4040188" cy="762000"/>
          </a:xfrm>
        </p:spPr>
        <p:txBody>
          <a:bodyPr/>
          <a:lstStyle/>
          <a:p>
            <a:pPr>
              <a:defRPr/>
            </a:pPr>
            <a:endParaRPr lang="hr-HR" dirty="0"/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6A2C0A45-5707-471D-897E-D86ACD231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hr-HR" sz="3200" b="0" spc="-100" dirty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Priča o patki Jasmini</a:t>
            </a:r>
            <a:endParaRPr lang="hr-H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Rezervirano mjesto sadržaja 2" descr="100_2280.jpg">
            <a:extLst>
              <a:ext uri="{FF2B5EF4-FFF2-40B4-BE49-F238E27FC236}">
                <a16:creationId xmlns:a16="http://schemas.microsoft.com/office/drawing/2014/main" id="{8E378E26-40C2-4A5A-AF2E-95309D9A2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28" y="1372509"/>
            <a:ext cx="6097344" cy="4572000"/>
          </a:xfrm>
          <a:effectLst>
            <a:softEdge rad="112500"/>
          </a:effec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9C16E43-BDCD-4016-BB96-C986456F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Priča o Riđem i </a:t>
            </a:r>
            <a:r>
              <a:rPr lang="hr-HR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Frki</a:t>
            </a:r>
            <a:endParaRPr lang="hr-HR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Rezervirano mjesto sadržaja 2">
            <a:extLst>
              <a:ext uri="{FF2B5EF4-FFF2-40B4-BE49-F238E27FC236}">
                <a16:creationId xmlns:a16="http://schemas.microsoft.com/office/drawing/2014/main" id="{04C7FD8C-BCCA-46D1-961E-82DB424F0D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57338"/>
            <a:ext cx="6481763" cy="4311650"/>
          </a:xfrm>
        </p:spPr>
      </p:pic>
      <p:sp>
        <p:nvSpPr>
          <p:cNvPr id="168970" name="Rectangle 10">
            <a:extLst>
              <a:ext uri="{FF2B5EF4-FFF2-40B4-BE49-F238E27FC236}">
                <a16:creationId xmlns:a16="http://schemas.microsoft.com/office/drawing/2014/main" id="{F848A15A-4461-416C-A1C3-0785708E52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Priča o piti i limenki paštete</a:t>
            </a:r>
          </a:p>
        </p:txBody>
      </p:sp>
    </p:spTree>
  </p:cSld>
  <p:clrMapOvr>
    <a:masterClrMapping/>
  </p:clrMapOvr>
  <p:transition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3D218AA-06AE-4D9E-A3D4-12A9A6E09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72000"/>
          </a:xfrm>
        </p:spPr>
        <p:txBody>
          <a:bodyPr/>
          <a:lstStyle/>
          <a:p>
            <a:r>
              <a:rPr lang="hr-HR" sz="2400" dirty="0">
                <a:solidFill>
                  <a:srgbClr val="FFFF00"/>
                </a:solidFill>
              </a:rPr>
              <a:t>Živeći u pokrajini Lake </a:t>
            </a:r>
            <a:r>
              <a:rPr lang="hr-HR" sz="2400" dirty="0" err="1">
                <a:solidFill>
                  <a:srgbClr val="FFFF00"/>
                </a:solidFill>
              </a:rPr>
              <a:t>District</a:t>
            </a:r>
            <a:r>
              <a:rPr lang="hr-HR" sz="2400" dirty="0">
                <a:solidFill>
                  <a:srgbClr val="FFFF00"/>
                </a:solidFill>
              </a:rPr>
              <a:t> </a:t>
            </a:r>
            <a:r>
              <a:rPr lang="hr-HR" sz="2400" dirty="0" err="1">
                <a:solidFill>
                  <a:srgbClr val="FFFF00"/>
                </a:solidFill>
              </a:rPr>
              <a:t>Beatrix</a:t>
            </a:r>
            <a:r>
              <a:rPr lang="hr-HR" sz="2400" dirty="0">
                <a:solidFill>
                  <a:srgbClr val="FFFF00"/>
                </a:solidFill>
              </a:rPr>
              <a:t> Potter zalagala se za očuvanje jezera i prirode u cjelini, te je surađivala s Nacionalnom zakladom kojoj je oporučno ostavila svoje farme s ciljem da ostanu, zajedno s krajolikom, očuvane u svojem izvornom obliku. Može se reći da je u tome i uspjela: ostavila je oko 4000 jutara zemlje Nacionalnoj zakladi, uz neusporedivo nasljedstvo svojih priča za djecu širom svijeta, o čijoj promociji danas brine udruga </a:t>
            </a:r>
            <a:r>
              <a:rPr lang="hr-HR" sz="2400" dirty="0" err="1">
                <a:solidFill>
                  <a:srgbClr val="FFFF00"/>
                </a:solidFill>
              </a:rPr>
              <a:t>The</a:t>
            </a:r>
            <a:r>
              <a:rPr lang="hr-HR" sz="2400" dirty="0">
                <a:solidFill>
                  <a:srgbClr val="FFFF00"/>
                </a:solidFill>
              </a:rPr>
              <a:t> </a:t>
            </a:r>
            <a:r>
              <a:rPr lang="hr-HR" sz="2400" dirty="0" err="1">
                <a:solidFill>
                  <a:srgbClr val="FFFF00"/>
                </a:solidFill>
              </a:rPr>
              <a:t>Bearix</a:t>
            </a:r>
            <a:r>
              <a:rPr lang="hr-HR" sz="2400" dirty="0">
                <a:solidFill>
                  <a:srgbClr val="FFFF00"/>
                </a:solidFill>
              </a:rPr>
              <a:t> Potter </a:t>
            </a:r>
            <a:r>
              <a:rPr lang="hr-HR" sz="2400" dirty="0" err="1">
                <a:solidFill>
                  <a:srgbClr val="FFFF00"/>
                </a:solidFill>
              </a:rPr>
              <a:t>Society</a:t>
            </a:r>
            <a:r>
              <a:rPr lang="hr-HR" sz="2400" dirty="0">
                <a:solidFill>
                  <a:srgbClr val="FFFF00"/>
                </a:solidFill>
              </a:rPr>
              <a:t> </a:t>
            </a:r>
            <a:r>
              <a:rPr lang="hr-HR" sz="2000" dirty="0">
                <a:solidFill>
                  <a:srgbClr val="FFFF00"/>
                </a:solidFill>
              </a:rPr>
              <a:t>(</a:t>
            </a:r>
            <a:r>
              <a:rPr lang="hr-HR" sz="2000" dirty="0">
                <a:solidFill>
                  <a:srgbClr val="FFFF00"/>
                </a:solidFill>
                <a:hlinkClick r:id="rId2"/>
              </a:rPr>
              <a:t>https://beatrixpottersociety.org.uk/?doing_wp_cron=1587365675.1986498832702636718750</a:t>
            </a:r>
            <a:r>
              <a:rPr lang="hr-HR" sz="2000" dirty="0">
                <a:solidFill>
                  <a:srgbClr val="FFFF00"/>
                </a:solidFill>
              </a:rPr>
              <a:t> )</a:t>
            </a:r>
            <a:r>
              <a:rPr lang="hr-HR" sz="2400" dirty="0">
                <a:solidFill>
                  <a:srgbClr val="FFFF00"/>
                </a:solidFill>
              </a:rPr>
              <a:t>. </a:t>
            </a:r>
          </a:p>
          <a:p>
            <a:r>
              <a:rPr lang="hr-HR" sz="2400" dirty="0">
                <a:solidFill>
                  <a:srgbClr val="FFFF00"/>
                </a:solidFill>
              </a:rPr>
              <a:t>Preminula je 22. prosinca 1943. godine u 77. godini.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E23F510-1D57-4A4D-97F5-40D264D2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3991968"/>
      </p:ext>
    </p:extLst>
  </p:cSld>
  <p:clrMapOvr>
    <a:masterClrMapping/>
  </p:clrMapOvr>
  <p:transition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zervirano mjesto sadržaja 1">
            <a:extLst>
              <a:ext uri="{FF2B5EF4-FFF2-40B4-BE49-F238E27FC236}">
                <a16:creationId xmlns:a16="http://schemas.microsoft.com/office/drawing/2014/main" id="{422471DF-D754-4941-8A91-28EAD374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434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Ova prezentacija/virtualna fotografska šetnja sastavni je dio nastave na daljinu na izbornom kolegiju </a:t>
            </a:r>
            <a:r>
              <a:rPr lang="hr-HR" altLang="sr-Latn-RS" i="1" dirty="0">
                <a:solidFill>
                  <a:srgbClr val="FFFF00"/>
                </a:solidFill>
              </a:rPr>
              <a:t>Slikovnica – prva knjiga djeteta</a:t>
            </a:r>
            <a:r>
              <a:rPr lang="hr-HR" altLang="sr-Latn-RS" dirty="0">
                <a:solidFill>
                  <a:srgbClr val="FFFF00"/>
                </a:solidFill>
              </a:rPr>
              <a:t> Preddiplomskog sveučilišnog studija Rani i predškolski odgoj i obrazovanje Učiteljskog fakulteta Sveučilišta u Rijeci, u akademskoj godini 2019./2020.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Ujedno, prezentacija je planirana i kao aktivnost u okviru manifestacije </a:t>
            </a:r>
            <a:r>
              <a:rPr lang="hr-HR" altLang="sr-Latn-RS" i="1" dirty="0">
                <a:solidFill>
                  <a:srgbClr val="FFFF00"/>
                </a:solidFill>
              </a:rPr>
              <a:t>Noć knjige 2020</a:t>
            </a:r>
            <a:r>
              <a:rPr lang="hr-HR" altLang="sr-Latn-RS" dirty="0">
                <a:solidFill>
                  <a:srgbClr val="FFFF00"/>
                </a:solidFill>
              </a:rPr>
              <a:t>. </a:t>
            </a:r>
            <a:r>
              <a:rPr lang="hr-HR" altLang="sr-Latn-RS" sz="2400" dirty="0">
                <a:solidFill>
                  <a:srgbClr val="FFFF00"/>
                </a:solidFill>
              </a:rPr>
              <a:t>(</a:t>
            </a:r>
            <a:r>
              <a:rPr lang="hr-HR" altLang="sr-Latn-RS" sz="2400" dirty="0">
                <a:solidFill>
                  <a:srgbClr val="FFFF00"/>
                </a:solidFill>
                <a:hlinkClick r:id="rId2"/>
              </a:rPr>
              <a:t>https://nocknjige.hr/tekstx.php?k=50&amp;id=16</a:t>
            </a:r>
            <a:r>
              <a:rPr lang="hr-HR" altLang="sr-Latn-RS" sz="2400" dirty="0">
                <a:solidFill>
                  <a:srgbClr val="FFFF00"/>
                </a:solidFill>
              </a:rPr>
              <a:t>).</a:t>
            </a:r>
          </a:p>
          <a:p>
            <a:pPr marL="0" indent="0" algn="r">
              <a:buFont typeface="Wingdings 2" panose="05020102010507070707" pitchFamily="18" charset="2"/>
              <a:buNone/>
            </a:pPr>
            <a:endParaRPr lang="hr-HR" altLang="sr-Latn-RS" sz="2000" dirty="0">
              <a:solidFill>
                <a:srgbClr val="FFFF00"/>
              </a:solidFill>
            </a:endParaRPr>
          </a:p>
          <a:p>
            <a:pPr marL="0" indent="0" algn="r">
              <a:buFont typeface="Wingdings 2" panose="05020102010507070707" pitchFamily="18" charset="2"/>
              <a:buNone/>
            </a:pPr>
            <a:r>
              <a:rPr lang="hr-HR" altLang="sr-Latn-RS" sz="2000" dirty="0">
                <a:solidFill>
                  <a:srgbClr val="FFFF00"/>
                </a:solidFill>
              </a:rPr>
              <a:t>nositeljica kolegija </a:t>
            </a:r>
          </a:p>
          <a:p>
            <a:pPr marL="0" indent="0" algn="r">
              <a:buFont typeface="Wingdings 2" panose="05020102010507070707" pitchFamily="18" charset="2"/>
              <a:buNone/>
            </a:pPr>
            <a:r>
              <a:rPr lang="hr-HR" altLang="sr-Latn-RS" sz="2000" dirty="0">
                <a:solidFill>
                  <a:srgbClr val="FFFF00"/>
                </a:solidFill>
              </a:rPr>
              <a:t>Slikovnica – prva knjiga djeteta:</a:t>
            </a:r>
          </a:p>
          <a:p>
            <a:pPr marL="0" indent="0" algn="r">
              <a:buFont typeface="Wingdings 2" panose="05020102010507070707" pitchFamily="18" charset="2"/>
              <a:buNone/>
            </a:pPr>
            <a:r>
              <a:rPr lang="hr-HR" altLang="sr-Latn-RS" sz="2000" dirty="0">
                <a:solidFill>
                  <a:srgbClr val="FFFF00"/>
                </a:solidFill>
              </a:rPr>
              <a:t>izv. prof. dr. sc. Maja Verdonik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hr-HR" altLang="sr-Latn-RS" dirty="0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C3FAD9A-DB77-444D-A049-B8366F9F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zervirano mjesto sadržaja 4">
            <a:extLst>
              <a:ext uri="{FF2B5EF4-FFF2-40B4-BE49-F238E27FC236}">
                <a16:creationId xmlns:a16="http://schemas.microsoft.com/office/drawing/2014/main" id="{F1BBDBB1-0EB4-4E5B-B9A3-89DCEE9EB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C0504D"/>
              </a:buClr>
            </a:pPr>
            <a:endParaRPr lang="hr-HR" altLang="sr-Latn-RS" b="1" dirty="0">
              <a:solidFill>
                <a:srgbClr val="FFFF00"/>
              </a:solidFill>
            </a:endParaRPr>
          </a:p>
          <a:p>
            <a:pPr eaLnBrk="1" hangingPunct="1">
              <a:buClr>
                <a:srgbClr val="C0504D"/>
              </a:buClr>
            </a:pPr>
            <a:endParaRPr lang="hr-HR" altLang="sr-Latn-RS" b="1" dirty="0">
              <a:solidFill>
                <a:srgbClr val="FFFF00"/>
              </a:solidFill>
            </a:endParaRPr>
          </a:p>
          <a:p>
            <a:pPr eaLnBrk="1" hangingPunct="1">
              <a:buClr>
                <a:srgbClr val="C0504D"/>
              </a:buClr>
            </a:pPr>
            <a:endParaRPr lang="hr-HR" altLang="sr-Latn-RS" b="1" dirty="0">
              <a:solidFill>
                <a:srgbClr val="FFFF00"/>
              </a:solidFill>
            </a:endParaRPr>
          </a:p>
          <a:p>
            <a:pPr eaLnBrk="1" hangingPunct="1">
              <a:buClr>
                <a:srgbClr val="C0504D"/>
              </a:buClr>
            </a:pPr>
            <a:r>
              <a:rPr lang="hr-HR" altLang="sr-Latn-RS" b="1" dirty="0">
                <a:solidFill>
                  <a:srgbClr val="FFFF00"/>
                </a:solidFill>
              </a:rPr>
              <a:t>Helen </a:t>
            </a:r>
            <a:r>
              <a:rPr lang="hr-HR" altLang="sr-Latn-RS" b="1" dirty="0" err="1">
                <a:solidFill>
                  <a:srgbClr val="FFFF00"/>
                </a:solidFill>
              </a:rPr>
              <a:t>Beatrix</a:t>
            </a:r>
            <a:r>
              <a:rPr lang="hr-HR" altLang="sr-Latn-RS" b="1" dirty="0">
                <a:solidFill>
                  <a:srgbClr val="FFFF00"/>
                </a:solidFill>
              </a:rPr>
              <a:t> Potter rođena je 28. srpnja 1866. godine u Londonu, u imućnoj građanskoj obitelji.</a:t>
            </a:r>
          </a:p>
          <a:p>
            <a:pPr eaLnBrk="1" hangingPunct="1">
              <a:buClr>
                <a:srgbClr val="C0504D"/>
              </a:buClr>
            </a:pPr>
            <a:r>
              <a:rPr lang="hr-HR" altLang="sr-Latn-RS" b="1" dirty="0">
                <a:solidFill>
                  <a:srgbClr val="FFFF00"/>
                </a:solidFill>
              </a:rPr>
              <a:t>U djetinjstvu je živjela u kući na lijepom trgu Bolton Gardens, na čijem je mjestu danas škola. </a:t>
            </a:r>
          </a:p>
          <a:p>
            <a:pPr eaLnBrk="1" hangingPunct="1">
              <a:buClr>
                <a:srgbClr val="C0504D"/>
              </a:buClr>
            </a:pPr>
            <a:endParaRPr lang="hr-HR" altLang="sr-Latn-RS" b="1" dirty="0">
              <a:solidFill>
                <a:srgbClr val="FFFF00"/>
              </a:solidFill>
            </a:endParaRPr>
          </a:p>
          <a:p>
            <a:endParaRPr lang="hr-HR" altLang="sr-Latn-R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60F0B431-8BC2-4AE9-9F16-7C366CF9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b="1" dirty="0">
                <a:solidFill>
                  <a:srgbClr val="FFFF00"/>
                </a:solidFill>
              </a:rPr>
              <a:t>Helen </a:t>
            </a:r>
            <a:r>
              <a:rPr lang="hr-HR" b="1" dirty="0" err="1">
                <a:solidFill>
                  <a:srgbClr val="FFFF00"/>
                </a:solidFill>
              </a:rPr>
              <a:t>Beatrix</a:t>
            </a:r>
            <a:r>
              <a:rPr lang="hr-HR" b="1" dirty="0">
                <a:solidFill>
                  <a:srgbClr val="FFFF00"/>
                </a:solidFill>
              </a:rPr>
              <a:t> Potter</a:t>
            </a:r>
            <a:br>
              <a:rPr lang="hr-HR" b="1" dirty="0">
                <a:solidFill>
                  <a:srgbClr val="FFFF00"/>
                </a:solidFill>
              </a:rPr>
            </a:br>
            <a:r>
              <a:rPr lang="hr-HR" b="1" dirty="0">
                <a:solidFill>
                  <a:srgbClr val="FFFF00"/>
                </a:solidFill>
              </a:rPr>
              <a:t>(1866. – 1943.)</a:t>
            </a:r>
          </a:p>
        </p:txBody>
      </p:sp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cesta, na otvorenom, ulica, zgrada&#10;&#10;Opis je automatski generiran">
            <a:extLst>
              <a:ext uri="{FF2B5EF4-FFF2-40B4-BE49-F238E27FC236}">
                <a16:creationId xmlns:a16="http://schemas.microsoft.com/office/drawing/2014/main" id="{30675975-61ED-4C87-9719-4F4B12334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0"/>
            <a:ext cx="6096000" cy="4572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7B863D7F-D978-4B24-AAA4-38CAAC97B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London, 29">
            <a:extLst>
              <a:ext uri="{FF2B5EF4-FFF2-40B4-BE49-F238E27FC236}">
                <a16:creationId xmlns:a16="http://schemas.microsoft.com/office/drawing/2014/main" id="{EFE4B750-DBEE-408C-B3C5-E6A80847C59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476672"/>
            <a:ext cx="7964487" cy="59737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London, 29">
            <a:extLst>
              <a:ext uri="{FF2B5EF4-FFF2-40B4-BE49-F238E27FC236}">
                <a16:creationId xmlns:a16="http://schemas.microsoft.com/office/drawing/2014/main" id="{3D07AC33-217C-4CA4-AB0D-965F8052C92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908050"/>
            <a:ext cx="7416800" cy="49688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don, 29">
            <a:extLst>
              <a:ext uri="{FF2B5EF4-FFF2-40B4-BE49-F238E27FC236}">
                <a16:creationId xmlns:a16="http://schemas.microsoft.com/office/drawing/2014/main" id="{CC0DC63A-7EB1-4123-B856-0D9D48616E6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404664"/>
            <a:ext cx="7964487" cy="597376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>
            <a:extLst>
              <a:ext uri="{FF2B5EF4-FFF2-40B4-BE49-F238E27FC236}">
                <a16:creationId xmlns:a16="http://schemas.microsoft.com/office/drawing/2014/main" id="{DF3FDB76-7B4E-440E-96C7-09F2B484D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ln w="9525"/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hr-HR" b="1" err="1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Derwentwater</a:t>
            </a:r>
            <a:endParaRPr lang="hr-HR" b="1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34819" name="Picture 5" descr="100_2102">
            <a:extLst>
              <a:ext uri="{FF2B5EF4-FFF2-40B4-BE49-F238E27FC236}">
                <a16:creationId xmlns:a16="http://schemas.microsoft.com/office/drawing/2014/main" id="{C7FF0064-6A1F-4AFF-9D10-C36D2EF1B1A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6361" y="1628800"/>
            <a:ext cx="5451277" cy="4089789"/>
          </a:xfrm>
          <a:effectLst>
            <a:softEdge rad="112500"/>
          </a:effectLst>
        </p:spPr>
      </p:pic>
    </p:spTree>
  </p:cSld>
  <p:clrMapOvr>
    <a:masterClrMapping/>
  </p:clrMapOvr>
  <p:transition advTm="10000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1608</TotalTime>
  <Words>1232</Words>
  <Application>Microsoft Office PowerPoint</Application>
  <PresentationFormat>Prikaz na zaslonu (4:3)</PresentationFormat>
  <Paragraphs>58</Paragraphs>
  <Slides>29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Constantia</vt:lpstr>
      <vt:lpstr>Times New Roman</vt:lpstr>
      <vt:lpstr>Wingdings 2</vt:lpstr>
      <vt:lpstr>Papir</vt:lpstr>
      <vt:lpstr>Putovima Beatrix Potter</vt:lpstr>
      <vt:lpstr>PowerPoint prezentacija</vt:lpstr>
      <vt:lpstr>PowerPoint prezentacija</vt:lpstr>
      <vt:lpstr>Helen Beatrix Potter (1866. – 1943.)</vt:lpstr>
      <vt:lpstr>PowerPoint prezentacija</vt:lpstr>
      <vt:lpstr>PowerPoint prezentacija</vt:lpstr>
      <vt:lpstr>PowerPoint prezentacija</vt:lpstr>
      <vt:lpstr>PowerPoint prezentacija</vt:lpstr>
      <vt:lpstr>Derwentwater</vt:lpstr>
      <vt:lpstr>PowerPoint prezentacija</vt:lpstr>
      <vt:lpstr>PowerPoint prezentacija</vt:lpstr>
      <vt:lpstr>PowerPoint prezentacija</vt:lpstr>
      <vt:lpstr>Priča o vjeveriću Lješku (1903.)</vt:lpstr>
      <vt:lpstr>PowerPoint prezentacija</vt:lpstr>
      <vt:lpstr>PowerPoint prezentacija</vt:lpstr>
      <vt:lpstr>PowerPoint prezentacija</vt:lpstr>
      <vt:lpstr>Priča o zeki Benjaminu (1904.)</vt:lpstr>
      <vt:lpstr>PowerPoint prezentacija</vt:lpstr>
      <vt:lpstr>Priča o Tiki-Piki (1905.)</vt:lpstr>
      <vt:lpstr>PowerPoint prezentacija</vt:lpstr>
      <vt:lpstr>Newlands</vt:lpstr>
      <vt:lpstr>Cat Bells</vt:lpstr>
      <vt:lpstr>PowerPoint prezentacija</vt:lpstr>
      <vt:lpstr>Hill Top</vt:lpstr>
      <vt:lpstr>PowerPoint prezentacija</vt:lpstr>
      <vt:lpstr>Priče inspirirane farmom Hill Top</vt:lpstr>
      <vt:lpstr>Priča o Riđem i Frki</vt:lpstr>
      <vt:lpstr>Priča o piti i limenki paštete</vt:lpstr>
      <vt:lpstr>PowerPoint prezentacija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Beatrix Potter i Lake Districs</dc:title>
  <dc:creator>Verdonik</dc:creator>
  <cp:lastModifiedBy>Maja Verdonik</cp:lastModifiedBy>
  <cp:revision>102</cp:revision>
  <dcterms:created xsi:type="dcterms:W3CDTF">2010-10-19T13:16:44Z</dcterms:created>
  <dcterms:modified xsi:type="dcterms:W3CDTF">2020-04-20T09:39:17Z</dcterms:modified>
</cp:coreProperties>
</file>